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64" r:id="rId3"/>
    <p:sldId id="265" r:id="rId4"/>
    <p:sldId id="257" r:id="rId5"/>
    <p:sldId id="258" r:id="rId6"/>
    <p:sldId id="259" r:id="rId7"/>
    <p:sldId id="260" r:id="rId8"/>
    <p:sldId id="261" r:id="rId9"/>
    <p:sldId id="262" r:id="rId10"/>
    <p:sldId id="263"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C7512C-E159-4CE1-93D6-157C1EB15796}" type="datetimeFigureOut">
              <a:rPr lang="en-US" smtClean="0"/>
              <a:t>9/7/2010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B0D864-9E42-44FE-B658-B54EF19DF2D6}"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AU" smtClean="0"/>
          </a:p>
        </p:txBody>
      </p:sp>
      <p:sp>
        <p:nvSpPr>
          <p:cNvPr id="58372" name="Slide Number Placeholder 3"/>
          <p:cNvSpPr>
            <a:spLocks noGrp="1"/>
          </p:cNvSpPr>
          <p:nvPr>
            <p:ph type="sldNum" sz="quarter" idx="5"/>
          </p:nvPr>
        </p:nvSpPr>
        <p:spPr>
          <a:noFill/>
        </p:spPr>
        <p:txBody>
          <a:bodyPr/>
          <a:lstStyle/>
          <a:p>
            <a:fld id="{C50B3E61-B195-4978-B4AD-6165AC69DBF8}" type="slidenum">
              <a:rPr lang="en-US"/>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AU" smtClean="0"/>
          </a:p>
        </p:txBody>
      </p:sp>
      <p:sp>
        <p:nvSpPr>
          <p:cNvPr id="77828" name="Slide Number Placeholder 3"/>
          <p:cNvSpPr txBox="1">
            <a:spLocks noGrp="1"/>
          </p:cNvSpPr>
          <p:nvPr/>
        </p:nvSpPr>
        <p:spPr bwMode="auto">
          <a:xfrm>
            <a:off x="3884414" y="8685894"/>
            <a:ext cx="2972098" cy="456595"/>
          </a:xfrm>
          <a:prstGeom prst="rect">
            <a:avLst/>
          </a:prstGeom>
          <a:noFill/>
          <a:ln w="9525">
            <a:noFill/>
            <a:miter lim="800000"/>
            <a:headEnd/>
            <a:tailEnd/>
          </a:ln>
        </p:spPr>
        <p:txBody>
          <a:bodyPr lIns="91277" tIns="45639" rIns="91277" bIns="45639" anchor="b"/>
          <a:lstStyle/>
          <a:p>
            <a:pPr algn="r" defTabSz="911482"/>
            <a:fld id="{1CC66D34-F2EA-466D-9A0F-23F3379A914A}" type="slidenum">
              <a:rPr lang="en-US" sz="1200">
                <a:latin typeface="Arial" charset="0"/>
              </a:rPr>
              <a:pPr algn="r" defTabSz="911482"/>
              <a:t>3</a:t>
            </a:fld>
            <a:endParaRPr lang="en-US" sz="1200"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AC82A34-DD4C-4910-8D04-24CBDB0F8570}" type="datetimeFigureOut">
              <a:rPr lang="en-US" smtClean="0"/>
              <a:pPr/>
              <a:t>9/7/2010</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BD03D82-6A6E-478D-B623-8C38FA3B4549}"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BD03D82-6A6E-478D-B623-8C38FA3B454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BD03D82-6A6E-478D-B623-8C38FA3B4549}"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BD03D82-6A6E-478D-B623-8C38FA3B4549}"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BD03D82-6A6E-478D-B623-8C38FA3B4549}"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9BD03D82-6A6E-478D-B623-8C38FA3B4549}"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9BD03D82-6A6E-478D-B623-8C38FA3B4549}"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9BD03D82-6A6E-478D-B623-8C38FA3B4549}"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AC82A34-DD4C-4910-8D04-24CBDB0F8570}" type="datetimeFigureOut">
              <a:rPr lang="en-US" smtClean="0"/>
              <a:pPr/>
              <a:t>9/7/2010</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9BD03D82-6A6E-478D-B623-8C38FA3B454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AC82A34-DD4C-4910-8D04-24CBDB0F8570}" type="datetimeFigureOut">
              <a:rPr lang="en-US" smtClean="0"/>
              <a:pPr/>
              <a:t>9/7/2010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9BD03D82-6A6E-478D-B623-8C38FA3B4549}"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AC82A34-DD4C-4910-8D04-24CBDB0F8570}" type="datetimeFigureOut">
              <a:rPr lang="en-US" smtClean="0"/>
              <a:pPr/>
              <a:t>9/7/2010</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BD03D82-6A6E-478D-B623-8C38FA3B4549}"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AC82A34-DD4C-4910-8D04-24CBDB0F8570}" type="datetimeFigureOut">
              <a:rPr lang="en-US" smtClean="0"/>
              <a:pPr/>
              <a:t>9/7/2010</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BD03D82-6A6E-478D-B623-8C38FA3B454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ideo" Target="file:///\\lrma-data\Userdata\YCDI\Pixar%20Boundin%20Short%20Film.mp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100_5057 Resilience.jpg"/>
          <p:cNvPicPr>
            <a:picLocks noChangeAspect="1"/>
          </p:cNvPicPr>
          <p:nvPr/>
        </p:nvPicPr>
        <p:blipFill>
          <a:blip r:embed="rId2" cstate="print"/>
          <a:srcRect/>
          <a:stretch>
            <a:fillRect/>
          </a:stretch>
        </p:blipFill>
        <p:spPr>
          <a:xfrm>
            <a:off x="2446179" y="2000240"/>
            <a:ext cx="6697821" cy="4857760"/>
          </a:xfrm>
          <a:prstGeom prst="rect">
            <a:avLst/>
          </a:prstGeom>
        </p:spPr>
      </p:pic>
      <p:sp>
        <p:nvSpPr>
          <p:cNvPr id="5" name="Rectangle 4"/>
          <p:cNvSpPr/>
          <p:nvPr/>
        </p:nvSpPr>
        <p:spPr>
          <a:xfrm>
            <a:off x="500034" y="714356"/>
            <a:ext cx="7643866" cy="646331"/>
          </a:xfrm>
          <a:prstGeom prst="rect">
            <a:avLst/>
          </a:prstGeom>
        </p:spPr>
        <p:txBody>
          <a:bodyPr wrap="square">
            <a:spAutoFit/>
          </a:bodyPr>
          <a:lstStyle/>
          <a:p>
            <a:pPr algn="ctr"/>
            <a:r>
              <a:rPr lang="en-AU" sz="3600" dirty="0" smtClean="0">
                <a:solidFill>
                  <a:schemeClr val="accent3">
                    <a:lumMod val="60000"/>
                    <a:lumOff val="40000"/>
                  </a:schemeClr>
                </a:solidFill>
              </a:rPr>
              <a:t>The key to resilience!</a:t>
            </a:r>
            <a:endParaRPr lang="en-AU"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u="sng" dirty="0" smtClean="0"/>
              <a:t>These are the YCDI characters!</a:t>
            </a:r>
            <a:endParaRPr lang="en-AU" u="sng" dirty="0"/>
          </a:p>
        </p:txBody>
      </p:sp>
      <p:pic>
        <p:nvPicPr>
          <p:cNvPr id="4" name="Content Placeholder 4" descr="100_5046 Early Childhood Characters.jpg"/>
          <p:cNvPicPr>
            <a:picLocks noChangeAspect="1"/>
          </p:cNvPicPr>
          <p:nvPr/>
        </p:nvPicPr>
        <p:blipFill>
          <a:blip r:embed="rId2" cstate="print"/>
          <a:srcRect/>
          <a:stretch>
            <a:fillRect/>
          </a:stretch>
        </p:blipFill>
        <p:spPr>
          <a:xfrm>
            <a:off x="3644900" y="1071546"/>
            <a:ext cx="5499100" cy="578645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One day there was a mule. He fell down a well and he started braying and the farmer that owned the well heard him. The farmer gathered his neighbours to speak to them and he asked if they could help him dig up some soil to burry the mule and take him out of his misery. He heard the farmer saying this. He was getting quite worried. So he thought then he came up with an idea that he could shake the dirt off his back when it landed on him he would shake it off, step up!</a:t>
            </a:r>
            <a:endParaRPr lang="en-AU" dirty="0"/>
          </a:p>
        </p:txBody>
      </p:sp>
      <p:sp>
        <p:nvSpPr>
          <p:cNvPr id="3" name="Title 2"/>
          <p:cNvSpPr>
            <a:spLocks noGrp="1"/>
          </p:cNvSpPr>
          <p:nvPr>
            <p:ph type="title"/>
          </p:nvPr>
        </p:nvSpPr>
        <p:spPr/>
        <p:txBody>
          <a:bodyPr/>
          <a:lstStyle/>
          <a:p>
            <a:pPr algn="ctr"/>
            <a:r>
              <a:rPr lang="en-AU" dirty="0" smtClean="0"/>
              <a:t>The mule story!</a:t>
            </a:r>
            <a:endParaRPr lang="en-AU" dirty="0"/>
          </a:p>
        </p:txBody>
      </p:sp>
      <p:pic>
        <p:nvPicPr>
          <p:cNvPr id="20482"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6786578" y="0"/>
            <a:ext cx="1444931" cy="1571612"/>
          </a:xfrm>
          <a:prstGeom prst="rect">
            <a:avLst/>
          </a:prstGeom>
          <a:noFill/>
        </p:spPr>
      </p:pic>
      <p:pic>
        <p:nvPicPr>
          <p:cNvPr id="5"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rot="10800000" flipV="1">
            <a:off x="928662" y="-37603"/>
            <a:ext cx="1348144" cy="146633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message from the mule story is that when something bad happens shake it off and step up like the mule did. Don’t worry about small things!</a:t>
            </a:r>
            <a:endParaRPr lang="en-AU" dirty="0"/>
          </a:p>
        </p:txBody>
      </p:sp>
      <p:sp>
        <p:nvSpPr>
          <p:cNvPr id="3" name="Title 2"/>
          <p:cNvSpPr>
            <a:spLocks noGrp="1"/>
          </p:cNvSpPr>
          <p:nvPr>
            <p:ph type="title"/>
          </p:nvPr>
        </p:nvSpPr>
        <p:spPr/>
        <p:txBody>
          <a:bodyPr/>
          <a:lstStyle/>
          <a:p>
            <a:pPr algn="ctr"/>
            <a:r>
              <a:rPr lang="en-AU" dirty="0" smtClean="0"/>
              <a:t>The message:</a:t>
            </a:r>
            <a:endParaRPr lang="en-AU" dirty="0"/>
          </a:p>
        </p:txBody>
      </p:sp>
      <p:pic>
        <p:nvPicPr>
          <p:cNvPr id="4"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428596" y="4071942"/>
            <a:ext cx="1050875" cy="1143008"/>
          </a:xfrm>
          <a:prstGeom prst="rect">
            <a:avLst/>
          </a:prstGeom>
          <a:noFill/>
        </p:spPr>
      </p:pic>
      <p:pic>
        <p:nvPicPr>
          <p:cNvPr id="5"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1928794" y="4143380"/>
            <a:ext cx="1050875" cy="1143008"/>
          </a:xfrm>
          <a:prstGeom prst="rect">
            <a:avLst/>
          </a:prstGeom>
          <a:noFill/>
        </p:spPr>
      </p:pic>
      <p:pic>
        <p:nvPicPr>
          <p:cNvPr id="6"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3286116" y="4143380"/>
            <a:ext cx="1050875" cy="1143008"/>
          </a:xfrm>
          <a:prstGeom prst="rect">
            <a:avLst/>
          </a:prstGeom>
          <a:noFill/>
        </p:spPr>
      </p:pic>
      <p:pic>
        <p:nvPicPr>
          <p:cNvPr id="7"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4714876" y="4143380"/>
            <a:ext cx="1050875" cy="1143008"/>
          </a:xfrm>
          <a:prstGeom prst="rect">
            <a:avLst/>
          </a:prstGeom>
          <a:noFill/>
        </p:spPr>
      </p:pic>
      <p:pic>
        <p:nvPicPr>
          <p:cNvPr id="8"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6215074" y="4214818"/>
            <a:ext cx="1050875" cy="1143008"/>
          </a:xfrm>
          <a:prstGeom prst="rect">
            <a:avLst/>
          </a:prstGeom>
          <a:noFill/>
        </p:spPr>
      </p:pic>
      <p:pic>
        <p:nvPicPr>
          <p:cNvPr id="9" name="Picture 2" descr="C:\Users\she0007\AppData\Local\Microsoft\Windows\Temporary Internet Files\Content.IE5\GQ3QNBR0\MC900139497[1].wmf"/>
          <p:cNvPicPr>
            <a:picLocks noChangeAspect="1" noChangeArrowheads="1"/>
          </p:cNvPicPr>
          <p:nvPr/>
        </p:nvPicPr>
        <p:blipFill>
          <a:blip r:embed="rId2" cstate="print"/>
          <a:srcRect/>
          <a:stretch>
            <a:fillRect/>
          </a:stretch>
        </p:blipFill>
        <p:spPr bwMode="auto">
          <a:xfrm>
            <a:off x="7572396" y="4214818"/>
            <a:ext cx="1050875" cy="114300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xar Boundin Short Film.mp4">
            <a:hlinkClick r:id="" action="ppaction://media"/>
          </p:cNvPr>
          <p:cNvPicPr>
            <a:picLocks noRot="1" noChangeAspect="1"/>
          </p:cNvPicPr>
          <p:nvPr>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0"/>
          </p:nvPr>
        </p:nvSpPr>
        <p:spPr>
          <a:noFill/>
        </p:spPr>
        <p:txBody>
          <a:bodyPr/>
          <a:lstStyle/>
          <a:p>
            <a:fld id="{526681CF-C239-47EF-8889-F52E6BDBFA2E}" type="slidenum">
              <a:rPr lang="en-US"/>
              <a:pPr/>
              <a:t>2</a:t>
            </a:fld>
            <a:endParaRPr lang="en-US"/>
          </a:p>
        </p:txBody>
      </p:sp>
      <p:sp>
        <p:nvSpPr>
          <p:cNvPr id="57347" name="Rectangle 5"/>
          <p:cNvSpPr>
            <a:spLocks noGrp="1" noChangeArrowheads="1"/>
          </p:cNvSpPr>
          <p:nvPr>
            <p:ph type="title"/>
          </p:nvPr>
        </p:nvSpPr>
        <p:spPr>
          <a:xfrm>
            <a:off x="685800" y="342900"/>
            <a:ext cx="3733800" cy="1104900"/>
          </a:xfrm>
        </p:spPr>
        <p:txBody>
          <a:bodyPr/>
          <a:lstStyle/>
          <a:p>
            <a:r>
              <a:rPr lang="en-GB" smtClean="0"/>
              <a:t>Resilience</a:t>
            </a:r>
          </a:p>
        </p:txBody>
      </p:sp>
      <p:sp>
        <p:nvSpPr>
          <p:cNvPr id="57348" name="Rectangle 6"/>
          <p:cNvSpPr>
            <a:spLocks noGrp="1" noChangeArrowheads="1"/>
          </p:cNvSpPr>
          <p:nvPr>
            <p:ph type="body" idx="1"/>
          </p:nvPr>
        </p:nvSpPr>
        <p:spPr>
          <a:xfrm>
            <a:off x="381000" y="1981200"/>
            <a:ext cx="8458200" cy="4114800"/>
          </a:xfrm>
        </p:spPr>
        <p:txBody>
          <a:bodyPr/>
          <a:lstStyle/>
          <a:p>
            <a:pPr marL="0" indent="0">
              <a:buFontTx/>
              <a:buNone/>
            </a:pPr>
            <a:r>
              <a:rPr lang="en-GB" sz="2500" b="1" smtClean="0"/>
              <a:t>Resilience</a:t>
            </a:r>
            <a:r>
              <a:rPr lang="en-GB" sz="2500" smtClean="0"/>
              <a:t> means ... </a:t>
            </a:r>
            <a:br>
              <a:rPr lang="en-GB" sz="2500" smtClean="0"/>
            </a:br>
            <a:r>
              <a:rPr lang="en-GB" sz="2500" smtClean="0"/>
              <a:t>When faced with </a:t>
            </a:r>
            <a:br>
              <a:rPr lang="en-GB" sz="2500" smtClean="0"/>
            </a:br>
            <a:r>
              <a:rPr lang="en-GB" sz="2500" smtClean="0"/>
              <a:t>difficult and challenging </a:t>
            </a:r>
            <a:br>
              <a:rPr lang="en-GB" sz="2500" smtClean="0"/>
            </a:br>
            <a:r>
              <a:rPr lang="en-GB" sz="2500" smtClean="0"/>
              <a:t>situations and people, </a:t>
            </a:r>
            <a:br>
              <a:rPr lang="en-GB" sz="2500" smtClean="0"/>
            </a:br>
            <a:r>
              <a:rPr lang="en-GB" sz="2500" smtClean="0"/>
              <a:t>being able to: </a:t>
            </a:r>
          </a:p>
          <a:p>
            <a:pPr marL="0" indent="0">
              <a:buFontTx/>
              <a:buNone/>
            </a:pPr>
            <a:r>
              <a:rPr lang="en-GB" sz="2500" smtClean="0"/>
              <a:t/>
            </a:r>
            <a:br>
              <a:rPr lang="en-GB" sz="2500" smtClean="0"/>
            </a:br>
            <a:r>
              <a:rPr lang="en-GB" sz="2500" smtClean="0"/>
              <a:t>1. stop getting extremely angry, down, or worried, </a:t>
            </a:r>
            <a:br>
              <a:rPr lang="en-GB" sz="2500" smtClean="0"/>
            </a:br>
            <a:r>
              <a:rPr lang="en-GB" sz="2500" smtClean="0"/>
              <a:t>2. controlling my behaviour when I am very upset, </a:t>
            </a:r>
            <a:br>
              <a:rPr lang="en-GB" sz="2500" smtClean="0"/>
            </a:br>
            <a:r>
              <a:rPr lang="en-GB" sz="2500" smtClean="0"/>
              <a:t>3. calming down within a reasonable period of time, and 4. bouncing back to work and play.</a:t>
            </a:r>
          </a:p>
        </p:txBody>
      </p:sp>
      <p:pic>
        <p:nvPicPr>
          <p:cNvPr id="328711" name="Picture 7" descr="Emotional Resilience"/>
          <p:cNvPicPr>
            <a:picLocks noChangeAspect="1" noChangeArrowheads="1"/>
          </p:cNvPicPr>
          <p:nvPr/>
        </p:nvPicPr>
        <p:blipFill>
          <a:blip r:embed="rId3" cstate="print"/>
          <a:srcRect/>
          <a:stretch>
            <a:fillRect/>
          </a:stretch>
        </p:blipFill>
        <p:spPr bwMode="auto">
          <a:xfrm>
            <a:off x="4243388" y="304800"/>
            <a:ext cx="4687887" cy="3810000"/>
          </a:xfrm>
          <a:prstGeom prst="rect">
            <a:avLst/>
          </a:prstGeom>
          <a:noFill/>
          <a:ln w="19050">
            <a:solidFill>
              <a:srgbClr val="2A2A7E"/>
            </a:solidFill>
            <a:miter lim="800000"/>
            <a:headEnd/>
            <a:tailEnd/>
          </a:ln>
          <a:effectLst>
            <a:outerShdw blurRad="63500" algn="tl" rotWithShape="0">
              <a:srgbClr val="000000">
                <a:alpha val="70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8711"/>
                                        </p:tgtEl>
                                        <p:attrNameLst>
                                          <p:attrName>style.visibility</p:attrName>
                                        </p:attrNameLst>
                                      </p:cBhvr>
                                      <p:to>
                                        <p:strVal val="visible"/>
                                      </p:to>
                                    </p:set>
                                    <p:animEffect transition="in" filter="fade">
                                      <p:cBhvr>
                                        <p:cTn id="7" dur="2000"/>
                                        <p:tgtEl>
                                          <p:spTgt spid="328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Slide Number Placeholder 3"/>
          <p:cNvSpPr txBox="1">
            <a:spLocks noGrp="1"/>
          </p:cNvSpPr>
          <p:nvPr/>
        </p:nvSpPr>
        <p:spPr bwMode="auto">
          <a:xfrm>
            <a:off x="7186613" y="6497638"/>
            <a:ext cx="1905000" cy="311150"/>
          </a:xfrm>
          <a:prstGeom prst="rect">
            <a:avLst/>
          </a:prstGeom>
          <a:noFill/>
          <a:ln w="9525">
            <a:noFill/>
            <a:miter lim="800000"/>
            <a:headEnd/>
            <a:tailEnd/>
          </a:ln>
        </p:spPr>
        <p:txBody>
          <a:bodyPr wrap="none" lIns="92075" tIns="46038" rIns="92075" bIns="46038" anchor="ctr"/>
          <a:lstStyle/>
          <a:p>
            <a:pPr algn="r"/>
            <a:fld id="{F69BCF51-1BB8-4109-B8F6-1FB68A12D12E}" type="slidenum">
              <a:rPr lang="en-US" sz="1000">
                <a:latin typeface="Arial" charset="0"/>
              </a:rPr>
              <a:pPr algn="r"/>
              <a:t>3</a:t>
            </a:fld>
            <a:endParaRPr lang="en-US" sz="1000">
              <a:latin typeface="Arial" charset="0"/>
            </a:endParaRPr>
          </a:p>
        </p:txBody>
      </p:sp>
      <p:sp>
        <p:nvSpPr>
          <p:cNvPr id="432130" name="Rectangle 2"/>
          <p:cNvSpPr>
            <a:spLocks noGrp="1" noChangeArrowheads="1"/>
          </p:cNvSpPr>
          <p:nvPr>
            <p:ph type="title" idx="4294967295"/>
          </p:nvPr>
        </p:nvSpPr>
        <p:spPr/>
        <p:txBody>
          <a:bodyPr>
            <a:normAutofit fontScale="90000"/>
          </a:bodyPr>
          <a:lstStyle/>
          <a:p>
            <a:r>
              <a:rPr lang="en-GB" smtClean="0"/>
              <a:t/>
            </a:r>
            <a:br>
              <a:rPr lang="en-GB" smtClean="0"/>
            </a:br>
            <a:r>
              <a:rPr lang="en-GB" smtClean="0"/>
              <a:t>Helping Students Change the Way They Think</a:t>
            </a:r>
            <a:br>
              <a:rPr lang="en-GB" smtClean="0"/>
            </a:br>
            <a:endParaRPr lang="en-GB" smtClean="0"/>
          </a:p>
        </p:txBody>
      </p:sp>
      <p:sp>
        <p:nvSpPr>
          <p:cNvPr id="432131" name="Rectangle 3"/>
          <p:cNvSpPr>
            <a:spLocks noGrp="1" noChangeArrowheads="1"/>
          </p:cNvSpPr>
          <p:nvPr>
            <p:ph type="body" idx="4294967295"/>
          </p:nvPr>
        </p:nvSpPr>
        <p:spPr>
          <a:xfrm>
            <a:off x="381000" y="3657600"/>
            <a:ext cx="8229600" cy="762000"/>
          </a:xfrm>
          <a:noFill/>
        </p:spPr>
        <p:txBody>
          <a:bodyPr>
            <a:normAutofit fontScale="85000" lnSpcReduction="10000"/>
          </a:bodyPr>
          <a:lstStyle/>
          <a:p>
            <a:pPr marL="0" indent="0">
              <a:buFontTx/>
              <a:buNone/>
            </a:pPr>
            <a:r>
              <a:rPr lang="en-GB" sz="2000" smtClean="0"/>
              <a:t>Next time the same thing happens, how could student change his/her thinking so that feelings, behaviour and consequences change?</a:t>
            </a:r>
          </a:p>
          <a:p>
            <a:pPr marL="0" indent="0"/>
            <a:endParaRPr lang="en-US" sz="2000" b="1" smtClean="0"/>
          </a:p>
          <a:p>
            <a:pPr marL="0" indent="0">
              <a:buFontTx/>
              <a:buNone/>
            </a:pPr>
            <a:endParaRPr lang="en-US" b="1" smtClean="0"/>
          </a:p>
        </p:txBody>
      </p:sp>
      <p:pic>
        <p:nvPicPr>
          <p:cNvPr id="432132" name="Picture 4" descr="Worth A Re-Think"/>
          <p:cNvPicPr>
            <a:picLocks noChangeAspect="1" noChangeArrowheads="1"/>
          </p:cNvPicPr>
          <p:nvPr/>
        </p:nvPicPr>
        <p:blipFill>
          <a:blip r:embed="rId3" cstate="print"/>
          <a:srcRect/>
          <a:stretch>
            <a:fillRect/>
          </a:stretch>
        </p:blipFill>
        <p:spPr bwMode="auto">
          <a:xfrm>
            <a:off x="457200" y="1752600"/>
            <a:ext cx="8302625" cy="1865313"/>
          </a:xfrm>
          <a:prstGeom prst="rect">
            <a:avLst/>
          </a:prstGeom>
          <a:noFill/>
          <a:ln w="9525">
            <a:solidFill>
              <a:srgbClr val="334E99"/>
            </a:solidFill>
            <a:miter lim="800000"/>
            <a:headEnd/>
            <a:tailEnd/>
          </a:ln>
        </p:spPr>
      </p:pic>
      <p:pic>
        <p:nvPicPr>
          <p:cNvPr id="432133" name="Picture 5" descr="Worth A Re-Think 2"/>
          <p:cNvPicPr>
            <a:picLocks noChangeAspect="1" noChangeArrowheads="1"/>
          </p:cNvPicPr>
          <p:nvPr/>
        </p:nvPicPr>
        <p:blipFill>
          <a:blip r:embed="rId4" cstate="print"/>
          <a:srcRect/>
          <a:stretch>
            <a:fillRect/>
          </a:stretch>
        </p:blipFill>
        <p:spPr bwMode="auto">
          <a:xfrm>
            <a:off x="533400" y="4572000"/>
            <a:ext cx="8137525" cy="1828800"/>
          </a:xfrm>
          <a:prstGeom prst="rect">
            <a:avLst/>
          </a:prstGeom>
          <a:noFill/>
          <a:ln w="15875">
            <a:solidFill>
              <a:srgbClr val="334E99"/>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2130"/>
                                        </p:tgtEl>
                                        <p:attrNameLst>
                                          <p:attrName>style.visibility</p:attrName>
                                        </p:attrNameLst>
                                      </p:cBhvr>
                                      <p:to>
                                        <p:strVal val="visible"/>
                                      </p:to>
                                    </p:set>
                                    <p:animEffect transition="in" filter="fade">
                                      <p:cBhvr>
                                        <p:cTn id="7" dur="2000"/>
                                        <p:tgtEl>
                                          <p:spTgt spid="432130"/>
                                        </p:tgtEl>
                                      </p:cBhvr>
                                    </p:animEffect>
                                  </p:childTnLst>
                                </p:cTn>
                              </p:par>
                              <p:par>
                                <p:cTn id="8" presetID="22" presetClass="entr" presetSubtype="8" fill="hold" nodeType="withEffect">
                                  <p:stCondLst>
                                    <p:cond delay="0"/>
                                  </p:stCondLst>
                                  <p:childTnLst>
                                    <p:set>
                                      <p:cBhvr>
                                        <p:cTn id="9" dur="1" fill="hold">
                                          <p:stCondLst>
                                            <p:cond delay="0"/>
                                          </p:stCondLst>
                                        </p:cTn>
                                        <p:tgtEl>
                                          <p:spTgt spid="432132"/>
                                        </p:tgtEl>
                                        <p:attrNameLst>
                                          <p:attrName>style.visibility</p:attrName>
                                        </p:attrNameLst>
                                      </p:cBhvr>
                                      <p:to>
                                        <p:strVal val="visible"/>
                                      </p:to>
                                    </p:set>
                                    <p:animEffect transition="in" filter="wipe(left)">
                                      <p:cBhvr>
                                        <p:cTn id="10" dur="500"/>
                                        <p:tgtEl>
                                          <p:spTgt spid="432132"/>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432131">
                                            <p:txEl>
                                              <p:pRg st="0" end="0"/>
                                            </p:txEl>
                                          </p:spTgt>
                                        </p:tgtEl>
                                        <p:attrNameLst>
                                          <p:attrName>style.visibility</p:attrName>
                                        </p:attrNameLst>
                                      </p:cBhvr>
                                      <p:to>
                                        <p:strVal val="visible"/>
                                      </p:to>
                                    </p:set>
                                    <p:animEffect transition="in" filter="wipe(left)">
                                      <p:cBhvr>
                                        <p:cTn id="14" dur="500"/>
                                        <p:tgtEl>
                                          <p:spTgt spid="432131">
                                            <p:txEl>
                                              <p:pRg st="0" end="0"/>
                                            </p:txEl>
                                          </p:spTgt>
                                        </p:tgtEl>
                                      </p:cBhvr>
                                    </p:animEffect>
                                  </p:childTnLst>
                                </p:cTn>
                              </p:par>
                            </p:childTnLst>
                          </p:cTn>
                        </p:par>
                        <p:par>
                          <p:cTn id="15" fill="hold">
                            <p:stCondLst>
                              <p:cond delay="2500"/>
                            </p:stCondLst>
                            <p:childTnLst>
                              <p:par>
                                <p:cTn id="16" presetID="22" presetClass="entr" presetSubtype="8" fill="hold" nodeType="afterEffect">
                                  <p:stCondLst>
                                    <p:cond delay="0"/>
                                  </p:stCondLst>
                                  <p:childTnLst>
                                    <p:set>
                                      <p:cBhvr>
                                        <p:cTn id="17" dur="1" fill="hold">
                                          <p:stCondLst>
                                            <p:cond delay="0"/>
                                          </p:stCondLst>
                                        </p:cTn>
                                        <p:tgtEl>
                                          <p:spTgt spid="432133"/>
                                        </p:tgtEl>
                                        <p:attrNameLst>
                                          <p:attrName>style.visibility</p:attrName>
                                        </p:attrNameLst>
                                      </p:cBhvr>
                                      <p:to>
                                        <p:strVal val="visible"/>
                                      </p:to>
                                    </p:set>
                                    <p:animEffect transition="in" filter="wipe(left)">
                                      <p:cBhvr>
                                        <p:cTn id="18" dur="500"/>
                                        <p:tgtEl>
                                          <p:spTgt spid="432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0" grpId="0"/>
      <p:bldP spid="43213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Metal Man0001"/>
          <p:cNvPicPr>
            <a:picLocks noGrp="1" noChangeAspect="1" noChangeArrowheads="1"/>
          </p:cNvPicPr>
          <p:nvPr>
            <p:ph sz="half" idx="4294967295"/>
          </p:nvPr>
        </p:nvPicPr>
        <p:blipFill>
          <a:blip r:embed="rId2" cstate="print"/>
          <a:srcRect/>
          <a:stretch>
            <a:fillRect/>
          </a:stretch>
        </p:blipFill>
        <p:spPr>
          <a:xfrm>
            <a:off x="4953000" y="1447800"/>
            <a:ext cx="4191000" cy="5410200"/>
          </a:xfrm>
          <a:ln w="19050">
            <a:solidFill>
              <a:srgbClr val="2A2A7E"/>
            </a:solidFill>
          </a:ln>
          <a:effectLst>
            <a:outerShdw algn="tl" rotWithShape="0">
              <a:srgbClr val="000000">
                <a:alpha val="70000"/>
              </a:srgbClr>
            </a:outerShdw>
          </a:effectLst>
        </p:spPr>
      </p:pic>
      <p:sp>
        <p:nvSpPr>
          <p:cNvPr id="5" name="Rectangle 4"/>
          <p:cNvSpPr/>
          <p:nvPr/>
        </p:nvSpPr>
        <p:spPr>
          <a:xfrm>
            <a:off x="0" y="0"/>
            <a:ext cx="4572000" cy="2862322"/>
          </a:xfrm>
          <a:prstGeom prst="rect">
            <a:avLst/>
          </a:prstGeom>
        </p:spPr>
        <p:txBody>
          <a:bodyPr>
            <a:spAutoFit/>
          </a:bodyPr>
          <a:lstStyle/>
          <a:p>
            <a:r>
              <a:rPr lang="en-GB" sz="3600" dirty="0" smtClean="0"/>
              <a:t>Your thinking about things that happen causes your feelings and behaviours.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Iceberg UK"/>
          <p:cNvPicPr>
            <a:picLocks noGrp="1" noChangeAspect="1" noChangeArrowheads="1"/>
          </p:cNvPicPr>
          <p:nvPr>
            <p:ph idx="1"/>
          </p:nvPr>
        </p:nvPicPr>
        <p:blipFill>
          <a:blip r:embed="rId2" cstate="print"/>
          <a:srcRect/>
          <a:stretch>
            <a:fillRect/>
          </a:stretch>
        </p:blipFill>
        <p:spPr>
          <a:xfrm>
            <a:off x="3428992" y="153033"/>
            <a:ext cx="5214974" cy="6704967"/>
          </a:xfrm>
          <a:noFill/>
          <a:ln w="25400">
            <a:solidFill>
              <a:srgbClr val="334E99"/>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abits of the Mind Color 2"/>
          <p:cNvPicPr>
            <a:picLocks noChangeAspect="1" noChangeArrowheads="1"/>
          </p:cNvPicPr>
          <p:nvPr/>
        </p:nvPicPr>
        <p:blipFill>
          <a:blip r:embed="rId2" cstate="print"/>
          <a:srcRect b="2853"/>
          <a:stretch>
            <a:fillRect/>
          </a:stretch>
        </p:blipFill>
        <p:spPr bwMode="auto">
          <a:xfrm>
            <a:off x="5024437" y="1676400"/>
            <a:ext cx="4119563" cy="5181600"/>
          </a:xfrm>
          <a:prstGeom prst="rect">
            <a:avLst/>
          </a:prstGeom>
          <a:noFill/>
          <a:ln w="19050">
            <a:solidFill>
              <a:srgbClr val="2A2A7E"/>
            </a:solidFill>
            <a:miter lim="800000"/>
            <a:headEnd/>
            <a:tailEnd/>
          </a:ln>
          <a:effectLst>
            <a:outerShdw blurRad="63500" algn="tl" rotWithShape="0">
              <a:srgbClr val="000000">
                <a:alpha val="70000"/>
              </a:srgbClr>
            </a:outerShdw>
          </a:effectLst>
        </p:spPr>
      </p:pic>
      <p:sp>
        <p:nvSpPr>
          <p:cNvPr id="5" name="Rectangle 4"/>
          <p:cNvSpPr/>
          <p:nvPr/>
        </p:nvSpPr>
        <p:spPr>
          <a:xfrm>
            <a:off x="0" y="2928934"/>
            <a:ext cx="5286412" cy="1200329"/>
          </a:xfrm>
          <a:prstGeom prst="rect">
            <a:avLst/>
          </a:prstGeom>
        </p:spPr>
        <p:txBody>
          <a:bodyPr wrap="square">
            <a:spAutoFit/>
          </a:bodyPr>
          <a:lstStyle/>
          <a:p>
            <a:r>
              <a:rPr lang="en-US" sz="3600" dirty="0" smtClean="0">
                <a:solidFill>
                  <a:schemeClr val="accent3">
                    <a:lumMod val="60000"/>
                    <a:lumOff val="40000"/>
                  </a:schemeClr>
                </a:solidFill>
              </a:rPr>
              <a:t>You control your thinking!</a:t>
            </a:r>
          </a:p>
        </p:txBody>
      </p:sp>
      <p:sp>
        <p:nvSpPr>
          <p:cNvPr id="6" name="Rectangle 5"/>
          <p:cNvSpPr/>
          <p:nvPr/>
        </p:nvSpPr>
        <p:spPr>
          <a:xfrm>
            <a:off x="1643042" y="714356"/>
            <a:ext cx="6497291" cy="769441"/>
          </a:xfrm>
          <a:prstGeom prst="rect">
            <a:avLst/>
          </a:prstGeom>
        </p:spPr>
        <p:txBody>
          <a:bodyPr wrap="none">
            <a:spAutoFit/>
          </a:bodyPr>
          <a:lstStyle/>
          <a:p>
            <a:r>
              <a:rPr lang="en-GB" sz="4400" dirty="0" smtClean="0">
                <a:solidFill>
                  <a:schemeClr val="accent1">
                    <a:lumMod val="60000"/>
                    <a:lumOff val="40000"/>
                  </a:schemeClr>
                </a:solidFill>
              </a:rPr>
              <a:t>You control your mind!</a:t>
            </a:r>
            <a:endParaRPr lang="en-AU" sz="4400" dirty="0">
              <a:solidFill>
                <a:schemeClr val="accent1">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Catastrophe Scale - Color.jpg"/>
          <p:cNvPicPr>
            <a:picLocks noGrp="1" noChangeAspect="1"/>
          </p:cNvPicPr>
          <p:nvPr>
            <p:ph idx="1"/>
          </p:nvPr>
        </p:nvPicPr>
        <p:blipFill>
          <a:blip r:embed="rId2" cstate="print"/>
          <a:srcRect/>
          <a:stretch>
            <a:fillRect/>
          </a:stretch>
        </p:blipFill>
        <p:spPr>
          <a:xfrm>
            <a:off x="5643570" y="0"/>
            <a:ext cx="3500430" cy="6858000"/>
          </a:xfrm>
          <a:ln w="12700">
            <a:solidFill>
              <a:srgbClr val="632523"/>
            </a:solidFill>
          </a:ln>
          <a:effectLst>
            <a:outerShdw algn="tl" rotWithShape="0">
              <a:srgbClr val="000000">
                <a:alpha val="70000"/>
              </a:srgbClr>
            </a:outerShdw>
          </a:effectLst>
        </p:spPr>
      </p:pic>
      <p:sp>
        <p:nvSpPr>
          <p:cNvPr id="5" name="Rectangle 4"/>
          <p:cNvSpPr/>
          <p:nvPr/>
        </p:nvSpPr>
        <p:spPr>
          <a:xfrm>
            <a:off x="428596" y="928670"/>
            <a:ext cx="4929222" cy="1569660"/>
          </a:xfrm>
          <a:prstGeom prst="rect">
            <a:avLst/>
          </a:prstGeom>
        </p:spPr>
        <p:txBody>
          <a:bodyPr wrap="square">
            <a:spAutoFit/>
          </a:bodyPr>
          <a:lstStyle/>
          <a:p>
            <a:r>
              <a:rPr lang="en-AU" sz="4800" dirty="0" smtClean="0">
                <a:solidFill>
                  <a:srgbClr val="00B0F0"/>
                </a:solidFill>
                <a:latin typeface="Arial" charset="0"/>
                <a:cs typeface="Arial" charset="0"/>
              </a:rPr>
              <a:t>The Catastrophe Scale!</a:t>
            </a:r>
            <a:endParaRPr lang="en-AU" sz="4800" dirty="0">
              <a:solidFill>
                <a:srgbClr val="00B0F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EmotionalThermometer VertWithScale"/>
          <p:cNvPicPr>
            <a:picLocks noGrp="1" noChangeAspect="1" noChangeArrowheads="1"/>
          </p:cNvPicPr>
          <p:nvPr>
            <p:ph idx="1"/>
          </p:nvPr>
        </p:nvPicPr>
        <p:blipFill>
          <a:blip r:embed="rId2" cstate="print"/>
          <a:srcRect/>
          <a:stretch>
            <a:fillRect/>
          </a:stretch>
        </p:blipFill>
        <p:spPr>
          <a:xfrm>
            <a:off x="4786314" y="428604"/>
            <a:ext cx="3990975" cy="6203950"/>
          </a:xfrm>
          <a:ln w="19050">
            <a:solidFill>
              <a:srgbClr val="2A2A7E"/>
            </a:solidFill>
          </a:ln>
          <a:effectLst>
            <a:outerShdw algn="tl" rotWithShape="0">
              <a:srgbClr val="000000">
                <a:alpha val="70000"/>
              </a:srgbClr>
            </a:outerShdw>
          </a:effectLst>
        </p:spPr>
      </p:pic>
      <p:sp>
        <p:nvSpPr>
          <p:cNvPr id="5" name="Rectangle 4"/>
          <p:cNvSpPr/>
          <p:nvPr/>
        </p:nvSpPr>
        <p:spPr>
          <a:xfrm>
            <a:off x="428596" y="857232"/>
            <a:ext cx="2857520" cy="1077218"/>
          </a:xfrm>
          <a:prstGeom prst="rect">
            <a:avLst/>
          </a:prstGeom>
        </p:spPr>
        <p:txBody>
          <a:bodyPr wrap="square">
            <a:spAutoFit/>
          </a:bodyPr>
          <a:lstStyle/>
          <a:p>
            <a:r>
              <a:rPr lang="en-AU" sz="3200" dirty="0" smtClean="0">
                <a:solidFill>
                  <a:srgbClr val="00B0F0"/>
                </a:solidFill>
                <a:latin typeface="Arial" charset="0"/>
                <a:cs typeface="Arial" charset="0"/>
              </a:rPr>
              <a:t>Emotional Thermometer</a:t>
            </a:r>
            <a:endParaRPr lang="en-AU" sz="3200" dirty="0">
              <a:solidFill>
                <a:srgbClr val="00B0F0"/>
              </a:solidFill>
            </a:endParaRPr>
          </a:p>
        </p:txBody>
      </p:sp>
      <p:sp>
        <p:nvSpPr>
          <p:cNvPr id="6" name="TextBox 5"/>
          <p:cNvSpPr txBox="1"/>
          <p:nvPr/>
        </p:nvSpPr>
        <p:spPr>
          <a:xfrm>
            <a:off x="428596" y="2071678"/>
            <a:ext cx="2500330" cy="3970318"/>
          </a:xfrm>
          <a:prstGeom prst="rect">
            <a:avLst/>
          </a:prstGeom>
          <a:noFill/>
        </p:spPr>
        <p:txBody>
          <a:bodyPr wrap="square" rtlCol="0">
            <a:spAutoFit/>
          </a:bodyPr>
          <a:lstStyle/>
          <a:p>
            <a:r>
              <a:rPr lang="en-AU" dirty="0" smtClean="0"/>
              <a:t>The emotional thermometer measures how angry, sad or worried you are! If you are really angry, sad or worried you are ten out of ten which is called exceptionally strong if you are OK then you are five out of ten which is </a:t>
            </a:r>
            <a:r>
              <a:rPr lang="en-AU" smtClean="0"/>
              <a:t>called medium </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AU"/>
          </a:p>
        </p:txBody>
      </p:sp>
      <p:sp>
        <p:nvSpPr>
          <p:cNvPr id="3" name="Title 2"/>
          <p:cNvSpPr>
            <a:spLocks noGrp="1"/>
          </p:cNvSpPr>
          <p:nvPr>
            <p:ph type="title"/>
          </p:nvPr>
        </p:nvSpPr>
        <p:spPr/>
        <p:txBody>
          <a:bodyPr/>
          <a:lstStyle/>
          <a:p>
            <a:endParaRPr lang="en-AU" dirty="0"/>
          </a:p>
        </p:txBody>
      </p:sp>
      <p:pic>
        <p:nvPicPr>
          <p:cNvPr id="4" name="Picture 2" descr="IMG_222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64</TotalTime>
  <Words>258</Words>
  <Application>Microsoft Office PowerPoint</Application>
  <PresentationFormat>On-screen Show (4:3)</PresentationFormat>
  <Paragraphs>21</Paragraphs>
  <Slides>13</Slides>
  <Notes>2</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Slide 1</vt:lpstr>
      <vt:lpstr>Resilience</vt:lpstr>
      <vt:lpstr> Helping Students Change the Way They Think </vt:lpstr>
      <vt:lpstr>Slide 4</vt:lpstr>
      <vt:lpstr>Slide 5</vt:lpstr>
      <vt:lpstr>Slide 6</vt:lpstr>
      <vt:lpstr>Slide 7</vt:lpstr>
      <vt:lpstr>Slide 8</vt:lpstr>
      <vt:lpstr>Slide 9</vt:lpstr>
      <vt:lpstr>These are the YCDI characters!</vt:lpstr>
      <vt:lpstr>The mule story!</vt:lpstr>
      <vt:lpstr>The message:</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she0007</dc:creator>
  <cp:lastModifiedBy>Haley Madison Shepherd</cp:lastModifiedBy>
  <cp:revision>14</cp:revision>
  <dcterms:created xsi:type="dcterms:W3CDTF">2010-08-13T04:50:29Z</dcterms:created>
  <dcterms:modified xsi:type="dcterms:W3CDTF">2010-09-07T00:35:54Z</dcterms:modified>
</cp:coreProperties>
</file>